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85" r:id="rId4"/>
    <p:sldId id="286" r:id="rId5"/>
    <p:sldId id="262" r:id="rId6"/>
    <p:sldId id="266" r:id="rId7"/>
    <p:sldId id="267" r:id="rId8"/>
    <p:sldId id="268" r:id="rId9"/>
    <p:sldId id="269" r:id="rId10"/>
    <p:sldId id="284" r:id="rId11"/>
    <p:sldId id="270" r:id="rId12"/>
    <p:sldId id="271" r:id="rId13"/>
    <p:sldId id="272" r:id="rId14"/>
    <p:sldId id="273" r:id="rId15"/>
    <p:sldId id="274" r:id="rId16"/>
    <p:sldId id="275" r:id="rId17"/>
    <p:sldId id="276" r:id="rId18"/>
    <p:sldId id="283" r:id="rId19"/>
    <p:sldId id="278" r:id="rId20"/>
    <p:sldId id="277" r:id="rId21"/>
    <p:sldId id="280" r:id="rId22"/>
    <p:sldId id="281" r:id="rId23"/>
    <p:sldId id="279"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7" d="100"/>
          <a:sy n="47" d="100"/>
        </p:scale>
        <p:origin x="591"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www.deeplearningbook.org/contents/rnn.html" TargetMode="External"/><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 Id="rId4" Type="http://schemas.openxmlformats.org/officeDocument/2006/relationships/hyperlink" Target="https://www.youtube.com/watch?v=6niqTuYFZL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using recurrent neural network for sequential learning</a:t>
            </a:r>
          </a:p>
        </p:txBody>
      </p:sp>
      <p:sp>
        <p:nvSpPr>
          <p:cNvPr id="3" name="Subtitle 2"/>
          <p:cNvSpPr>
            <a:spLocks noGrp="1"/>
          </p:cNvSpPr>
          <p:nvPr>
            <p:ph type="subTitle" idx="1"/>
          </p:nvPr>
        </p:nvSpPr>
        <p:spPr/>
        <p:txBody>
          <a:bodyPr>
            <a:normAutofit fontScale="92500" lnSpcReduction="10000"/>
          </a:bodyPr>
          <a:lstStyle/>
          <a:p>
            <a:r>
              <a:rPr lang="en-US" dirty="0"/>
              <a:t>Yifei Huang</a:t>
            </a:r>
          </a:p>
          <a:p>
            <a:r>
              <a:rPr lang="en-US"/>
              <a:t>2017-10-19</a:t>
            </a:r>
            <a:endParaRPr lang="en-US" dirty="0"/>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state pass</a:t>
            </a:r>
          </a:p>
        </p:txBody>
      </p:sp>
      <p:pic>
        <p:nvPicPr>
          <p:cNvPr id="4" name="Picture 3"/>
          <p:cNvPicPr>
            <a:picLocks noChangeAspect="1"/>
          </p:cNvPicPr>
          <p:nvPr/>
        </p:nvPicPr>
        <p:blipFill>
          <a:blip r:embed="rId2"/>
          <a:stretch>
            <a:fillRect/>
          </a:stretch>
        </p:blipFill>
        <p:spPr>
          <a:xfrm>
            <a:off x="1093166" y="2185987"/>
            <a:ext cx="5886753" cy="2930579"/>
          </a:xfrm>
          <a:prstGeom prst="rect">
            <a:avLst/>
          </a:prstGeom>
        </p:spPr>
      </p:pic>
      <p:pic>
        <p:nvPicPr>
          <p:cNvPr id="5" name="Picture 4"/>
          <p:cNvPicPr>
            <a:picLocks noChangeAspect="1"/>
          </p:cNvPicPr>
          <p:nvPr/>
        </p:nvPicPr>
        <p:blipFill>
          <a:blip r:embed="rId3"/>
          <a:stretch>
            <a:fillRect/>
          </a:stretch>
        </p:blipFill>
        <p:spPr>
          <a:xfrm>
            <a:off x="7346903" y="2670174"/>
            <a:ext cx="2303512" cy="1766026"/>
          </a:xfrm>
          <a:prstGeom prst="rect">
            <a:avLst/>
          </a:prstGeom>
        </p:spPr>
      </p:pic>
    </p:spTree>
    <p:extLst>
      <p:ext uri="{BB962C8B-B14F-4D97-AF65-F5344CB8AC3E}">
        <p14:creationId xmlns:p14="http://schemas.microsoft.com/office/powerpoint/2010/main" val="23567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464" y="1625600"/>
            <a:ext cx="10069006" cy="3053715"/>
          </a:xfrm>
          <a:prstGeom prst="rect">
            <a:avLst/>
          </a:prstGeom>
        </p:spPr>
      </p:pic>
      <p:sp>
        <p:nvSpPr>
          <p:cNvPr id="6" name="Title 5"/>
          <p:cNvSpPr>
            <a:spLocks noGrp="1"/>
          </p:cNvSpPr>
          <p:nvPr>
            <p:ph type="title"/>
          </p:nvPr>
        </p:nvSpPr>
        <p:spPr/>
        <p:txBody>
          <a:bodyPr/>
          <a:lstStyle/>
          <a:p>
            <a:r>
              <a:rPr lang="en-US" dirty="0"/>
              <a:t>Forget Gate</a:t>
            </a:r>
          </a:p>
        </p:txBody>
      </p:sp>
    </p:spTree>
    <p:extLst>
      <p:ext uri="{BB962C8B-B14F-4D97-AF65-F5344CB8AC3E}">
        <p14:creationId xmlns:p14="http://schemas.microsoft.com/office/powerpoint/2010/main" val="326068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187" y="1545272"/>
            <a:ext cx="10093538" cy="3026728"/>
          </a:xfrm>
          <a:prstGeom prst="rect">
            <a:avLst/>
          </a:prstGeom>
        </p:spPr>
      </p:pic>
      <p:sp>
        <p:nvSpPr>
          <p:cNvPr id="3" name="Title 2"/>
          <p:cNvSpPr>
            <a:spLocks noGrp="1"/>
          </p:cNvSpPr>
          <p:nvPr>
            <p:ph type="title"/>
          </p:nvPr>
        </p:nvSpPr>
        <p:spPr/>
        <p:txBody>
          <a:bodyPr/>
          <a:lstStyle/>
          <a:p>
            <a:r>
              <a:rPr lang="en-US" dirty="0"/>
              <a:t>Input Gate</a:t>
            </a:r>
          </a:p>
        </p:txBody>
      </p:sp>
    </p:spTree>
    <p:extLst>
      <p:ext uri="{BB962C8B-B14F-4D97-AF65-F5344CB8AC3E}">
        <p14:creationId xmlns:p14="http://schemas.microsoft.com/office/powerpoint/2010/main" val="260486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4" y="1431607"/>
            <a:ext cx="10884801" cy="3140393"/>
          </a:xfrm>
          <a:prstGeom prst="rect">
            <a:avLst/>
          </a:prstGeom>
        </p:spPr>
      </p:pic>
      <p:sp>
        <p:nvSpPr>
          <p:cNvPr id="3" name="Title 2"/>
          <p:cNvSpPr>
            <a:spLocks noGrp="1"/>
          </p:cNvSpPr>
          <p:nvPr>
            <p:ph type="title"/>
          </p:nvPr>
        </p:nvSpPr>
        <p:spPr/>
        <p:txBody>
          <a:bodyPr/>
          <a:lstStyle/>
          <a:p>
            <a:r>
              <a:rPr lang="en-US" dirty="0"/>
              <a:t>Hidden state update</a:t>
            </a:r>
          </a:p>
        </p:txBody>
      </p:sp>
    </p:spTree>
    <p:extLst>
      <p:ext uri="{BB962C8B-B14F-4D97-AF65-F5344CB8AC3E}">
        <p14:creationId xmlns:p14="http://schemas.microsoft.com/office/powerpoint/2010/main" val="400972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917" y="1381442"/>
            <a:ext cx="10510264" cy="3485198"/>
          </a:xfrm>
          <a:prstGeom prst="rect">
            <a:avLst/>
          </a:prstGeom>
        </p:spPr>
      </p:pic>
      <p:sp>
        <p:nvSpPr>
          <p:cNvPr id="3" name="Title 2"/>
          <p:cNvSpPr>
            <a:spLocks noGrp="1"/>
          </p:cNvSpPr>
          <p:nvPr>
            <p:ph type="title"/>
          </p:nvPr>
        </p:nvSpPr>
        <p:spPr/>
        <p:txBody>
          <a:bodyPr/>
          <a:lstStyle/>
          <a:p>
            <a:r>
              <a:rPr lang="en-US" dirty="0"/>
              <a:t>Output Gate</a:t>
            </a:r>
          </a:p>
        </p:txBody>
      </p:sp>
    </p:spTree>
    <p:extLst>
      <p:ext uri="{BB962C8B-B14F-4D97-AF65-F5344CB8AC3E}">
        <p14:creationId xmlns:p14="http://schemas.microsoft.com/office/powerpoint/2010/main" val="168569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707832"/>
            <a:ext cx="11065182" cy="3270568"/>
          </a:xfrm>
          <a:prstGeom prst="rect">
            <a:avLst/>
          </a:prstGeom>
        </p:spPr>
      </p:pic>
      <p:sp>
        <p:nvSpPr>
          <p:cNvPr id="3" name="Title 2"/>
          <p:cNvSpPr>
            <a:spLocks noGrp="1"/>
          </p:cNvSpPr>
          <p:nvPr>
            <p:ph type="title"/>
          </p:nvPr>
        </p:nvSpPr>
        <p:spPr/>
        <p:txBody>
          <a:bodyPr/>
          <a:lstStyle/>
          <a:p>
            <a:r>
              <a:rPr lang="en-US" dirty="0"/>
              <a:t>GRU</a:t>
            </a:r>
          </a:p>
        </p:txBody>
      </p:sp>
    </p:spTree>
    <p:extLst>
      <p:ext uri="{BB962C8B-B14F-4D97-AF65-F5344CB8AC3E}">
        <p14:creationId xmlns:p14="http://schemas.microsoft.com/office/powerpoint/2010/main" val="168698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Char-RNN</a:t>
            </a:r>
          </a:p>
        </p:txBody>
      </p:sp>
      <p:pic>
        <p:nvPicPr>
          <p:cNvPr id="3" name="Picture 2"/>
          <p:cNvPicPr>
            <a:picLocks noChangeAspect="1"/>
          </p:cNvPicPr>
          <p:nvPr/>
        </p:nvPicPr>
        <p:blipFill rotWithShape="1">
          <a:blip r:embed="rId2"/>
          <a:srcRect t="1262" b="1"/>
          <a:stretch/>
        </p:blipFill>
        <p:spPr>
          <a:xfrm>
            <a:off x="1602298" y="1397647"/>
            <a:ext cx="7920256" cy="4965379"/>
          </a:xfrm>
          <a:prstGeom prst="rect">
            <a:avLst/>
          </a:prstGeom>
        </p:spPr>
      </p:pic>
    </p:spTree>
    <p:extLst>
      <p:ext uri="{BB962C8B-B14F-4D97-AF65-F5344CB8AC3E}">
        <p14:creationId xmlns:p14="http://schemas.microsoft.com/office/powerpoint/2010/main" val="170072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 RNN</a:t>
            </a:r>
          </a:p>
        </p:txBody>
      </p:sp>
      <p:pic>
        <p:nvPicPr>
          <p:cNvPr id="3" name="Picture 2"/>
          <p:cNvPicPr>
            <a:picLocks noChangeAspect="1"/>
          </p:cNvPicPr>
          <p:nvPr/>
        </p:nvPicPr>
        <p:blipFill>
          <a:blip r:embed="rId2"/>
          <a:stretch>
            <a:fillRect/>
          </a:stretch>
        </p:blipFill>
        <p:spPr>
          <a:xfrm>
            <a:off x="1325461" y="1496080"/>
            <a:ext cx="6705600" cy="4067175"/>
          </a:xfrm>
          <a:prstGeom prst="rect">
            <a:avLst/>
          </a:prstGeom>
        </p:spPr>
      </p:pic>
      <p:pic>
        <p:nvPicPr>
          <p:cNvPr id="4" name="Picture 3"/>
          <p:cNvPicPr>
            <a:picLocks noChangeAspect="1"/>
          </p:cNvPicPr>
          <p:nvPr/>
        </p:nvPicPr>
        <p:blipFill>
          <a:blip r:embed="rId3"/>
          <a:stretch>
            <a:fillRect/>
          </a:stretch>
        </p:blipFill>
        <p:spPr>
          <a:xfrm>
            <a:off x="8170877" y="2665606"/>
            <a:ext cx="3430442" cy="2091911"/>
          </a:xfrm>
          <a:prstGeom prst="rect">
            <a:avLst/>
          </a:prstGeom>
        </p:spPr>
      </p:pic>
    </p:spTree>
    <p:extLst>
      <p:ext uri="{BB962C8B-B14F-4D97-AF65-F5344CB8AC3E}">
        <p14:creationId xmlns:p14="http://schemas.microsoft.com/office/powerpoint/2010/main" val="216922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 y="1211574"/>
            <a:ext cx="10582275" cy="5076825"/>
          </a:xfrm>
          <a:prstGeom prst="rect">
            <a:avLst/>
          </a:prstGeom>
        </p:spPr>
      </p:pic>
      <p:sp>
        <p:nvSpPr>
          <p:cNvPr id="4" name="Title 1"/>
          <p:cNvSpPr>
            <a:spLocks noGrp="1"/>
          </p:cNvSpPr>
          <p:nvPr>
            <p:ph type="title"/>
          </p:nvPr>
        </p:nvSpPr>
        <p:spPr>
          <a:xfrm>
            <a:off x="609600" y="68574"/>
            <a:ext cx="11581896" cy="1143000"/>
          </a:xfrm>
        </p:spPr>
        <p:txBody>
          <a:bodyPr/>
          <a:lstStyle/>
          <a:p>
            <a:r>
              <a:rPr lang="en-US" dirty="0"/>
              <a:t>Bi-Direction + Multi Layer RNN</a:t>
            </a:r>
          </a:p>
        </p:txBody>
      </p:sp>
    </p:spTree>
    <p:extLst>
      <p:ext uri="{BB962C8B-B14F-4D97-AF65-F5344CB8AC3E}">
        <p14:creationId xmlns:p14="http://schemas.microsoft.com/office/powerpoint/2010/main" val="65710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pic>
        <p:nvPicPr>
          <p:cNvPr id="3" name="Picture 2"/>
          <p:cNvPicPr>
            <a:picLocks noChangeAspect="1"/>
          </p:cNvPicPr>
          <p:nvPr/>
        </p:nvPicPr>
        <p:blipFill>
          <a:blip r:embed="rId2"/>
          <a:stretch>
            <a:fillRect/>
          </a:stretch>
        </p:blipFill>
        <p:spPr>
          <a:xfrm>
            <a:off x="1359017" y="1301771"/>
            <a:ext cx="8813814" cy="4973455"/>
          </a:xfrm>
          <a:prstGeom prst="rect">
            <a:avLst/>
          </a:prstGeom>
        </p:spPr>
      </p:pic>
    </p:spTree>
    <p:extLst>
      <p:ext uri="{BB962C8B-B14F-4D97-AF65-F5344CB8AC3E}">
        <p14:creationId xmlns:p14="http://schemas.microsoft.com/office/powerpoint/2010/main" val="388682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pic>
        <p:nvPicPr>
          <p:cNvPr id="4" name="Picture 3"/>
          <p:cNvPicPr>
            <a:picLocks noChangeAspect="1"/>
          </p:cNvPicPr>
          <p:nvPr/>
        </p:nvPicPr>
        <p:blipFill>
          <a:blip r:embed="rId2"/>
          <a:stretch>
            <a:fillRect/>
          </a:stretch>
        </p:blipFill>
        <p:spPr>
          <a:xfrm>
            <a:off x="2209800" y="1579561"/>
            <a:ext cx="8021320" cy="3996336"/>
          </a:xfrm>
          <a:prstGeom prst="rect">
            <a:avLst/>
          </a:prstGeom>
        </p:spPr>
      </p:pic>
    </p:spTree>
    <p:extLst>
      <p:ext uri="{BB962C8B-B14F-4D97-AF65-F5344CB8AC3E}">
        <p14:creationId xmlns:p14="http://schemas.microsoft.com/office/powerpoint/2010/main" val="283259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p:cNvPicPr>
            <a:picLocks noChangeAspect="1"/>
          </p:cNvPicPr>
          <p:nvPr/>
        </p:nvPicPr>
        <p:blipFill>
          <a:blip r:embed="rId2"/>
          <a:stretch>
            <a:fillRect/>
          </a:stretch>
        </p:blipFill>
        <p:spPr>
          <a:xfrm>
            <a:off x="437757" y="1620779"/>
            <a:ext cx="10829925" cy="4086225"/>
          </a:xfrm>
          <a:prstGeom prst="rect">
            <a:avLst/>
          </a:prstGeom>
        </p:spPr>
      </p:pic>
    </p:spTree>
    <p:extLst>
      <p:ext uri="{BB962C8B-B14F-4D97-AF65-F5344CB8AC3E}">
        <p14:creationId xmlns:p14="http://schemas.microsoft.com/office/powerpoint/2010/main" val="294697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80794" y="142875"/>
            <a:ext cx="7943850" cy="6715125"/>
          </a:xfrm>
          <a:prstGeom prst="rect">
            <a:avLst/>
          </a:prstGeom>
        </p:spPr>
      </p:pic>
    </p:spTree>
    <p:extLst>
      <p:ext uri="{BB962C8B-B14F-4D97-AF65-F5344CB8AC3E}">
        <p14:creationId xmlns:p14="http://schemas.microsoft.com/office/powerpoint/2010/main" val="36318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137" y="1246187"/>
            <a:ext cx="11515725" cy="4162425"/>
          </a:xfrm>
          <a:prstGeom prst="rect">
            <a:avLst/>
          </a:prstGeom>
        </p:spPr>
      </p:pic>
    </p:spTree>
    <p:extLst>
      <p:ext uri="{BB962C8B-B14F-4D97-AF65-F5344CB8AC3E}">
        <p14:creationId xmlns:p14="http://schemas.microsoft.com/office/powerpoint/2010/main" val="2661802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9292" y="435646"/>
            <a:ext cx="9428045" cy="5398897"/>
          </a:xfrm>
          <a:prstGeom prst="rect">
            <a:avLst/>
          </a:prstGeom>
        </p:spPr>
      </p:pic>
    </p:spTree>
    <p:extLst>
      <p:ext uri="{BB962C8B-B14F-4D97-AF65-F5344CB8AC3E}">
        <p14:creationId xmlns:p14="http://schemas.microsoft.com/office/powerpoint/2010/main" val="76549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a:t>
            </a:r>
          </a:p>
        </p:txBody>
      </p:sp>
      <p:sp>
        <p:nvSpPr>
          <p:cNvPr id="6" name="Content Placeholder 5"/>
          <p:cNvSpPr>
            <a:spLocks noGrp="1"/>
          </p:cNvSpPr>
          <p:nvPr>
            <p:ph idx="1"/>
          </p:nvPr>
        </p:nvSpPr>
        <p:spPr/>
        <p:txBody>
          <a:bodyPr/>
          <a:lstStyle/>
          <a:p>
            <a:r>
              <a:rPr lang="en-US" dirty="0">
                <a:hlinkClick r:id="rId2"/>
              </a:rPr>
              <a:t>http://colah.github.io/posts/2015-08-Understanding-LSTMs/</a:t>
            </a:r>
            <a:endParaRPr lang="en-US" dirty="0"/>
          </a:p>
          <a:p>
            <a:r>
              <a:rPr lang="en-US" dirty="0">
                <a:hlinkClick r:id="rId3"/>
              </a:rPr>
              <a:t>http://www.deeplearningbook.org/contents/rnn.html</a:t>
            </a:r>
            <a:endParaRPr lang="en-US" dirty="0"/>
          </a:p>
          <a:p>
            <a:r>
              <a:rPr lang="en-US" dirty="0">
                <a:hlinkClick r:id="rId4"/>
              </a:rPr>
              <a:t>https://www.youtube.com/watch?v=6niqTuYFZLQ</a:t>
            </a:r>
            <a:endParaRPr lang="en-US" dirty="0"/>
          </a:p>
          <a:p>
            <a:endParaRPr lang="en-US" dirty="0"/>
          </a:p>
          <a:p>
            <a:endParaRPr lang="en-US" dirty="0"/>
          </a:p>
        </p:txBody>
      </p:sp>
    </p:spTree>
    <p:extLst>
      <p:ext uri="{BB962C8B-B14F-4D97-AF65-F5344CB8AC3E}">
        <p14:creationId xmlns:p14="http://schemas.microsoft.com/office/powerpoint/2010/main" val="244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0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p:cNvSpPr/>
          <p:nvPr/>
        </p:nvSpPr>
        <p:spPr>
          <a:xfrm>
            <a:off x="8050056" y="869534"/>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Arrow: Right 20"/>
          <p:cNvSpPr/>
          <p:nvPr/>
        </p:nvSpPr>
        <p:spPr>
          <a:xfrm>
            <a:off x="8050056" y="201396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Arrow: Right 21"/>
          <p:cNvSpPr/>
          <p:nvPr/>
        </p:nvSpPr>
        <p:spPr>
          <a:xfrm>
            <a:off x="8050056" y="319457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Arrow: Right 22"/>
          <p:cNvSpPr/>
          <p:nvPr/>
        </p:nvSpPr>
        <p:spPr>
          <a:xfrm>
            <a:off x="8050056" y="437037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Arrow: Right 23"/>
          <p:cNvSpPr/>
          <p:nvPr/>
        </p:nvSpPr>
        <p:spPr>
          <a:xfrm>
            <a:off x="8050056" y="543775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dirty="0"/>
              <a:t>CNN vs RNN</a:t>
            </a:r>
          </a:p>
        </p:txBody>
      </p:sp>
      <p:pic>
        <p:nvPicPr>
          <p:cNvPr id="5" name="Picture 4"/>
          <p:cNvPicPr>
            <a:picLocks noChangeAspect="1"/>
          </p:cNvPicPr>
          <p:nvPr/>
        </p:nvPicPr>
        <p:blipFill>
          <a:blip r:embed="rId2"/>
          <a:stretch>
            <a:fillRect/>
          </a:stretch>
        </p:blipFill>
        <p:spPr>
          <a:xfrm>
            <a:off x="371225" y="3086996"/>
            <a:ext cx="2062163" cy="1500378"/>
          </a:xfrm>
          <a:prstGeom prst="rect">
            <a:avLst/>
          </a:prstGeom>
        </p:spPr>
      </p:pic>
      <p:sp>
        <p:nvSpPr>
          <p:cNvPr id="7" name="Arrow: Right 6"/>
          <p:cNvSpPr/>
          <p:nvPr/>
        </p:nvSpPr>
        <p:spPr>
          <a:xfrm>
            <a:off x="2590710" y="163852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p:nvPicPr>
        <p:blipFill rotWithShape="1">
          <a:blip r:embed="rId3"/>
          <a:srcRect t="10495"/>
          <a:stretch/>
        </p:blipFill>
        <p:spPr>
          <a:xfrm>
            <a:off x="2433388" y="1494468"/>
            <a:ext cx="2393639" cy="1067382"/>
          </a:xfrm>
          <a:prstGeom prst="rect">
            <a:avLst/>
          </a:prstGeom>
        </p:spPr>
      </p:pic>
      <p:pic>
        <p:nvPicPr>
          <p:cNvPr id="8" name="Picture 7"/>
          <p:cNvPicPr>
            <a:picLocks noChangeAspect="1"/>
          </p:cNvPicPr>
          <p:nvPr/>
        </p:nvPicPr>
        <p:blipFill>
          <a:blip r:embed="rId4"/>
          <a:stretch>
            <a:fillRect/>
          </a:stretch>
        </p:blipFill>
        <p:spPr>
          <a:xfrm>
            <a:off x="371225" y="1316461"/>
            <a:ext cx="2062163" cy="1561023"/>
          </a:xfrm>
          <a:prstGeom prst="rect">
            <a:avLst/>
          </a:prstGeom>
        </p:spPr>
      </p:pic>
      <p:sp>
        <p:nvSpPr>
          <p:cNvPr id="9" name="TextBox 8"/>
          <p:cNvSpPr txBox="1"/>
          <p:nvPr/>
        </p:nvSpPr>
        <p:spPr>
          <a:xfrm>
            <a:off x="5338832" y="1638520"/>
            <a:ext cx="1167820" cy="923330"/>
          </a:xfrm>
          <a:prstGeom prst="rect">
            <a:avLst/>
          </a:prstGeom>
          <a:noFill/>
        </p:spPr>
        <p:txBody>
          <a:bodyPr wrap="none" rtlCol="0">
            <a:spAutoFit/>
          </a:bodyPr>
          <a:lstStyle/>
          <a:p>
            <a:r>
              <a:rPr lang="en-US" sz="1800" b="1" dirty="0">
                <a:solidFill>
                  <a:srgbClr val="FF0000"/>
                </a:solidFill>
              </a:rPr>
              <a:t>CAT 90%</a:t>
            </a:r>
          </a:p>
          <a:p>
            <a:r>
              <a:rPr lang="en-US" dirty="0"/>
              <a:t>DOG 1%</a:t>
            </a:r>
          </a:p>
          <a:p>
            <a:r>
              <a:rPr lang="en-US" sz="1800" dirty="0"/>
              <a:t>…</a:t>
            </a:r>
          </a:p>
        </p:txBody>
      </p:sp>
      <p:sp>
        <p:nvSpPr>
          <p:cNvPr id="10" name="Arrow: Right 9"/>
          <p:cNvSpPr/>
          <p:nvPr/>
        </p:nvSpPr>
        <p:spPr>
          <a:xfrm>
            <a:off x="2590710" y="336214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p:cNvPicPr>
            <a:picLocks noChangeAspect="1"/>
          </p:cNvPicPr>
          <p:nvPr/>
        </p:nvPicPr>
        <p:blipFill rotWithShape="1">
          <a:blip r:embed="rId3"/>
          <a:srcRect t="10495"/>
          <a:stretch/>
        </p:blipFill>
        <p:spPr>
          <a:xfrm>
            <a:off x="2433388" y="3218090"/>
            <a:ext cx="2393639" cy="1067382"/>
          </a:xfrm>
          <a:prstGeom prst="rect">
            <a:avLst/>
          </a:prstGeom>
        </p:spPr>
      </p:pic>
      <p:sp>
        <p:nvSpPr>
          <p:cNvPr id="12" name="TextBox 11"/>
          <p:cNvSpPr txBox="1"/>
          <p:nvPr/>
        </p:nvSpPr>
        <p:spPr>
          <a:xfrm>
            <a:off x="5338832" y="3362142"/>
            <a:ext cx="1236236" cy="923330"/>
          </a:xfrm>
          <a:prstGeom prst="rect">
            <a:avLst/>
          </a:prstGeom>
          <a:noFill/>
        </p:spPr>
        <p:txBody>
          <a:bodyPr wrap="none" rtlCol="0">
            <a:spAutoFit/>
          </a:bodyPr>
          <a:lstStyle/>
          <a:p>
            <a:r>
              <a:rPr lang="en-US" sz="1800" dirty="0"/>
              <a:t>CAT 5%</a:t>
            </a:r>
          </a:p>
          <a:p>
            <a:r>
              <a:rPr lang="en-US" b="1" dirty="0">
                <a:solidFill>
                  <a:srgbClr val="FF0000"/>
                </a:solidFill>
              </a:rPr>
              <a:t>DOG 85%</a:t>
            </a:r>
          </a:p>
          <a:p>
            <a:r>
              <a:rPr lang="en-US" sz="1800" dirty="0"/>
              <a:t>…</a:t>
            </a:r>
          </a:p>
        </p:txBody>
      </p:sp>
      <p:pic>
        <p:nvPicPr>
          <p:cNvPr id="13" name="Picture 12"/>
          <p:cNvPicPr>
            <a:picLocks noChangeAspect="1"/>
          </p:cNvPicPr>
          <p:nvPr/>
        </p:nvPicPr>
        <p:blipFill rotWithShape="1">
          <a:blip r:embed="rId3"/>
          <a:srcRect t="10495"/>
          <a:stretch/>
        </p:blipFill>
        <p:spPr>
          <a:xfrm>
            <a:off x="8021477" y="1835513"/>
            <a:ext cx="2393639" cy="1067382"/>
          </a:xfrm>
          <a:prstGeom prst="rect">
            <a:avLst/>
          </a:prstGeom>
        </p:spPr>
      </p:pic>
      <p:pic>
        <p:nvPicPr>
          <p:cNvPr id="15" name="Picture 14"/>
          <p:cNvPicPr>
            <a:picLocks noChangeAspect="1"/>
          </p:cNvPicPr>
          <p:nvPr/>
        </p:nvPicPr>
        <p:blipFill rotWithShape="1">
          <a:blip r:embed="rId3"/>
          <a:srcRect t="10495"/>
          <a:stretch/>
        </p:blipFill>
        <p:spPr>
          <a:xfrm>
            <a:off x="8021476" y="708077"/>
            <a:ext cx="2393639" cy="1067382"/>
          </a:xfrm>
          <a:prstGeom prst="rect">
            <a:avLst/>
          </a:prstGeom>
        </p:spPr>
      </p:pic>
      <p:pic>
        <p:nvPicPr>
          <p:cNvPr id="16" name="Picture 15"/>
          <p:cNvPicPr>
            <a:picLocks noChangeAspect="1"/>
          </p:cNvPicPr>
          <p:nvPr/>
        </p:nvPicPr>
        <p:blipFill rotWithShape="1">
          <a:blip r:embed="rId3"/>
          <a:srcRect t="10495"/>
          <a:stretch/>
        </p:blipFill>
        <p:spPr>
          <a:xfrm>
            <a:off x="8021478" y="2981497"/>
            <a:ext cx="2393639" cy="1067382"/>
          </a:xfrm>
          <a:prstGeom prst="rect">
            <a:avLst/>
          </a:prstGeom>
        </p:spPr>
      </p:pic>
      <p:pic>
        <p:nvPicPr>
          <p:cNvPr id="17" name="Picture 16"/>
          <p:cNvPicPr>
            <a:picLocks noChangeAspect="1"/>
          </p:cNvPicPr>
          <p:nvPr/>
        </p:nvPicPr>
        <p:blipFill rotWithShape="1">
          <a:blip r:embed="rId3"/>
          <a:srcRect t="10495"/>
          <a:stretch/>
        </p:blipFill>
        <p:spPr>
          <a:xfrm>
            <a:off x="8021478" y="4109266"/>
            <a:ext cx="2393639" cy="1067382"/>
          </a:xfrm>
          <a:prstGeom prst="rect">
            <a:avLst/>
          </a:prstGeom>
        </p:spPr>
      </p:pic>
      <p:pic>
        <p:nvPicPr>
          <p:cNvPr id="18" name="Picture 17"/>
          <p:cNvPicPr>
            <a:picLocks noChangeAspect="1"/>
          </p:cNvPicPr>
          <p:nvPr/>
        </p:nvPicPr>
        <p:blipFill rotWithShape="1">
          <a:blip r:embed="rId3"/>
          <a:srcRect t="10495"/>
          <a:stretch/>
        </p:blipFill>
        <p:spPr>
          <a:xfrm>
            <a:off x="8050056" y="5297423"/>
            <a:ext cx="2393639" cy="1067382"/>
          </a:xfrm>
          <a:prstGeom prst="rect">
            <a:avLst/>
          </a:prstGeom>
        </p:spPr>
      </p:pic>
      <p:sp>
        <p:nvSpPr>
          <p:cNvPr id="19" name="TextBox 18"/>
          <p:cNvSpPr txBox="1"/>
          <p:nvPr/>
        </p:nvSpPr>
        <p:spPr>
          <a:xfrm>
            <a:off x="7577124" y="1011382"/>
            <a:ext cx="444352" cy="523220"/>
          </a:xfrm>
          <a:prstGeom prst="rect">
            <a:avLst/>
          </a:prstGeom>
          <a:noFill/>
        </p:spPr>
        <p:txBody>
          <a:bodyPr wrap="none" rtlCol="0">
            <a:spAutoFit/>
          </a:bodyPr>
          <a:lstStyle/>
          <a:p>
            <a:r>
              <a:rPr lang="en-US" sz="2800" dirty="0"/>
              <a:t>H</a:t>
            </a:r>
          </a:p>
        </p:txBody>
      </p:sp>
      <p:sp>
        <p:nvSpPr>
          <p:cNvPr id="25" name="TextBox 24"/>
          <p:cNvSpPr txBox="1"/>
          <p:nvPr/>
        </p:nvSpPr>
        <p:spPr>
          <a:xfrm>
            <a:off x="7562836" y="2133355"/>
            <a:ext cx="423514" cy="523220"/>
          </a:xfrm>
          <a:prstGeom prst="rect">
            <a:avLst/>
          </a:prstGeom>
          <a:noFill/>
        </p:spPr>
        <p:txBody>
          <a:bodyPr wrap="none" rtlCol="0">
            <a:spAutoFit/>
          </a:bodyPr>
          <a:lstStyle/>
          <a:p>
            <a:r>
              <a:rPr lang="en-US" sz="2800" dirty="0"/>
              <a:t>E</a:t>
            </a:r>
          </a:p>
        </p:txBody>
      </p:sp>
      <p:sp>
        <p:nvSpPr>
          <p:cNvPr id="26" name="TextBox 25"/>
          <p:cNvSpPr txBox="1"/>
          <p:nvPr/>
        </p:nvSpPr>
        <p:spPr>
          <a:xfrm>
            <a:off x="7577124" y="3313965"/>
            <a:ext cx="385042" cy="523220"/>
          </a:xfrm>
          <a:prstGeom prst="rect">
            <a:avLst/>
          </a:prstGeom>
          <a:noFill/>
        </p:spPr>
        <p:txBody>
          <a:bodyPr wrap="none" rtlCol="0">
            <a:spAutoFit/>
          </a:bodyPr>
          <a:lstStyle/>
          <a:p>
            <a:r>
              <a:rPr lang="en-US" sz="2800" dirty="0"/>
              <a:t>L</a:t>
            </a:r>
          </a:p>
        </p:txBody>
      </p:sp>
      <p:sp>
        <p:nvSpPr>
          <p:cNvPr id="27" name="TextBox 26"/>
          <p:cNvSpPr txBox="1"/>
          <p:nvPr/>
        </p:nvSpPr>
        <p:spPr>
          <a:xfrm>
            <a:off x="7577124" y="4482365"/>
            <a:ext cx="385042" cy="523220"/>
          </a:xfrm>
          <a:prstGeom prst="rect">
            <a:avLst/>
          </a:prstGeom>
          <a:noFill/>
        </p:spPr>
        <p:txBody>
          <a:bodyPr wrap="none" rtlCol="0">
            <a:spAutoFit/>
          </a:bodyPr>
          <a:lstStyle/>
          <a:p>
            <a:r>
              <a:rPr lang="en-US" sz="2800" dirty="0"/>
              <a:t>L</a:t>
            </a:r>
          </a:p>
        </p:txBody>
      </p:sp>
      <p:sp>
        <p:nvSpPr>
          <p:cNvPr id="28" name="TextBox 27"/>
          <p:cNvSpPr txBox="1"/>
          <p:nvPr/>
        </p:nvSpPr>
        <p:spPr>
          <a:xfrm>
            <a:off x="7577124" y="5539005"/>
            <a:ext cx="463588" cy="523220"/>
          </a:xfrm>
          <a:prstGeom prst="rect">
            <a:avLst/>
          </a:prstGeom>
          <a:noFill/>
        </p:spPr>
        <p:txBody>
          <a:bodyPr wrap="none" rtlCol="0">
            <a:spAutoFit/>
          </a:bodyPr>
          <a:lstStyle/>
          <a:p>
            <a:r>
              <a:rPr lang="en-US" sz="2800" dirty="0"/>
              <a:t>O</a:t>
            </a:r>
          </a:p>
        </p:txBody>
      </p:sp>
      <p:sp>
        <p:nvSpPr>
          <p:cNvPr id="30" name="TextBox 29"/>
          <p:cNvSpPr txBox="1"/>
          <p:nvPr/>
        </p:nvSpPr>
        <p:spPr>
          <a:xfrm>
            <a:off x="10728532" y="949964"/>
            <a:ext cx="423514" cy="523220"/>
          </a:xfrm>
          <a:prstGeom prst="rect">
            <a:avLst/>
          </a:prstGeom>
          <a:noFill/>
        </p:spPr>
        <p:txBody>
          <a:bodyPr wrap="none" rtlCol="0">
            <a:spAutoFit/>
          </a:bodyPr>
          <a:lstStyle/>
          <a:p>
            <a:r>
              <a:rPr lang="en-US" sz="2800" dirty="0"/>
              <a:t>E</a:t>
            </a:r>
          </a:p>
        </p:txBody>
      </p:sp>
      <p:sp>
        <p:nvSpPr>
          <p:cNvPr id="31" name="TextBox 30"/>
          <p:cNvSpPr txBox="1"/>
          <p:nvPr/>
        </p:nvSpPr>
        <p:spPr>
          <a:xfrm>
            <a:off x="10738698" y="2155129"/>
            <a:ext cx="385042" cy="523220"/>
          </a:xfrm>
          <a:prstGeom prst="rect">
            <a:avLst/>
          </a:prstGeom>
          <a:noFill/>
        </p:spPr>
        <p:txBody>
          <a:bodyPr wrap="none" rtlCol="0">
            <a:spAutoFit/>
          </a:bodyPr>
          <a:lstStyle/>
          <a:p>
            <a:r>
              <a:rPr lang="en-US" sz="2800" dirty="0"/>
              <a:t>L</a:t>
            </a:r>
          </a:p>
        </p:txBody>
      </p:sp>
      <p:sp>
        <p:nvSpPr>
          <p:cNvPr id="32" name="TextBox 31"/>
          <p:cNvSpPr txBox="1"/>
          <p:nvPr/>
        </p:nvSpPr>
        <p:spPr>
          <a:xfrm>
            <a:off x="10728532" y="3292814"/>
            <a:ext cx="385042" cy="523220"/>
          </a:xfrm>
          <a:prstGeom prst="rect">
            <a:avLst/>
          </a:prstGeom>
          <a:noFill/>
        </p:spPr>
        <p:txBody>
          <a:bodyPr wrap="none" rtlCol="0">
            <a:spAutoFit/>
          </a:bodyPr>
          <a:lstStyle/>
          <a:p>
            <a:r>
              <a:rPr lang="en-US" sz="2800" dirty="0"/>
              <a:t>L</a:t>
            </a:r>
          </a:p>
        </p:txBody>
      </p:sp>
      <p:sp>
        <p:nvSpPr>
          <p:cNvPr id="33" name="TextBox 32"/>
          <p:cNvSpPr txBox="1"/>
          <p:nvPr/>
        </p:nvSpPr>
        <p:spPr>
          <a:xfrm>
            <a:off x="10738698" y="4513964"/>
            <a:ext cx="1321196" cy="523220"/>
          </a:xfrm>
          <a:prstGeom prst="rect">
            <a:avLst/>
          </a:prstGeom>
          <a:noFill/>
        </p:spPr>
        <p:txBody>
          <a:bodyPr wrap="none" rtlCol="0">
            <a:spAutoFit/>
          </a:bodyPr>
          <a:lstStyle/>
          <a:p>
            <a:r>
              <a:rPr lang="en-US" sz="2800" b="1" dirty="0">
                <a:solidFill>
                  <a:srgbClr val="FF0000"/>
                </a:solidFill>
              </a:rPr>
              <a:t>O ? L?</a:t>
            </a:r>
          </a:p>
        </p:txBody>
      </p:sp>
      <p:sp>
        <p:nvSpPr>
          <p:cNvPr id="34" name="TextBox 33"/>
          <p:cNvSpPr txBox="1"/>
          <p:nvPr/>
        </p:nvSpPr>
        <p:spPr>
          <a:xfrm>
            <a:off x="10801059" y="5539005"/>
            <a:ext cx="1205779" cy="523220"/>
          </a:xfrm>
          <a:prstGeom prst="rect">
            <a:avLst/>
          </a:prstGeom>
          <a:noFill/>
        </p:spPr>
        <p:txBody>
          <a:bodyPr wrap="none" rtlCol="0">
            <a:spAutoFit/>
          </a:bodyPr>
          <a:lstStyle/>
          <a:p>
            <a:r>
              <a:rPr lang="en-US" sz="2800" dirty="0"/>
              <a:t>&lt;end&gt;</a:t>
            </a:r>
          </a:p>
        </p:txBody>
      </p:sp>
      <p:sp>
        <p:nvSpPr>
          <p:cNvPr id="35" name="Arrow: Right 34"/>
          <p:cNvSpPr/>
          <p:nvPr/>
        </p:nvSpPr>
        <p:spPr>
          <a:xfrm rot="5400000">
            <a:off x="6634554" y="2594003"/>
            <a:ext cx="5128004" cy="762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35"/>
          <p:cNvSpPr txBox="1"/>
          <p:nvPr/>
        </p:nvSpPr>
        <p:spPr>
          <a:xfrm>
            <a:off x="310463" y="4980602"/>
            <a:ext cx="6987810" cy="1477328"/>
          </a:xfrm>
          <a:prstGeom prst="rect">
            <a:avLst/>
          </a:prstGeom>
          <a:noFill/>
        </p:spPr>
        <p:txBody>
          <a:bodyPr wrap="none" rtlCol="0">
            <a:spAutoFit/>
          </a:bodyPr>
          <a:lstStyle/>
          <a:p>
            <a:r>
              <a:rPr lang="en-US" sz="1800" dirty="0" err="1"/>
              <a:t>Img</a:t>
            </a:r>
            <a:r>
              <a:rPr lang="en-US" sz="1800" dirty="0"/>
              <a:t> CNN:</a:t>
            </a:r>
          </a:p>
          <a:p>
            <a:r>
              <a:rPr lang="en-US" dirty="0"/>
              <a:t>	independent (input, </a:t>
            </a:r>
            <a:r>
              <a:rPr lang="en-US" dirty="0">
                <a:sym typeface="Wingdings" panose="05000000000000000000" pitchFamily="2" charset="2"/>
              </a:rPr>
              <a:t>output), fixed input size </a:t>
            </a:r>
          </a:p>
          <a:p>
            <a:endParaRPr lang="en-US" dirty="0">
              <a:sym typeface="Wingdings" panose="05000000000000000000" pitchFamily="2" charset="2"/>
            </a:endParaRPr>
          </a:p>
          <a:p>
            <a:r>
              <a:rPr lang="en-US" sz="1800" dirty="0">
                <a:sym typeface="Wingdings" panose="05000000000000000000" pitchFamily="2" charset="2"/>
              </a:rPr>
              <a:t>Sequential Input:</a:t>
            </a:r>
          </a:p>
          <a:p>
            <a:r>
              <a:rPr lang="en-US" dirty="0">
                <a:sym typeface="Wingdings" panose="05000000000000000000" pitchFamily="2" charset="2"/>
              </a:rPr>
              <a:t>	output depends on Input + previous status, input size not fixed</a:t>
            </a:r>
            <a:endParaRPr lang="en-US" sz="1800" dirty="0"/>
          </a:p>
        </p:txBody>
      </p:sp>
    </p:spTree>
    <p:extLst>
      <p:ext uri="{BB962C8B-B14F-4D97-AF65-F5344CB8AC3E}">
        <p14:creationId xmlns:p14="http://schemas.microsoft.com/office/powerpoint/2010/main" val="227264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pic>
        <p:nvPicPr>
          <p:cNvPr id="5" name="Picture 4"/>
          <p:cNvPicPr>
            <a:picLocks noChangeAspect="1"/>
          </p:cNvPicPr>
          <p:nvPr/>
        </p:nvPicPr>
        <p:blipFill rotWithShape="1">
          <a:blip r:embed="rId2"/>
          <a:srcRect r="81018"/>
          <a:stretch/>
        </p:blipFill>
        <p:spPr>
          <a:xfrm>
            <a:off x="1677267" y="1013454"/>
            <a:ext cx="1561159" cy="3616397"/>
          </a:xfrm>
          <a:prstGeom prst="rect">
            <a:avLst/>
          </a:prstGeom>
        </p:spPr>
      </p:pic>
      <p:pic>
        <p:nvPicPr>
          <p:cNvPr id="6" name="Picture 5"/>
          <p:cNvPicPr>
            <a:picLocks noChangeAspect="1"/>
          </p:cNvPicPr>
          <p:nvPr/>
        </p:nvPicPr>
        <p:blipFill rotWithShape="1">
          <a:blip r:embed="rId2"/>
          <a:srcRect l="18784"/>
          <a:stretch/>
        </p:blipFill>
        <p:spPr>
          <a:xfrm>
            <a:off x="3386173" y="815334"/>
            <a:ext cx="6679664" cy="3616397"/>
          </a:xfrm>
          <a:prstGeom prst="rect">
            <a:avLst/>
          </a:prstGeom>
        </p:spPr>
      </p:pic>
      <p:sp>
        <p:nvSpPr>
          <p:cNvPr id="3" name="TextBox 2"/>
          <p:cNvSpPr txBox="1"/>
          <p:nvPr/>
        </p:nvSpPr>
        <p:spPr>
          <a:xfrm>
            <a:off x="2631440" y="5022969"/>
            <a:ext cx="5527475" cy="1384995"/>
          </a:xfrm>
          <a:prstGeom prst="rect">
            <a:avLst/>
          </a:prstGeom>
          <a:noFill/>
        </p:spPr>
        <p:txBody>
          <a:bodyPr wrap="none" rtlCol="0">
            <a:spAutoFit/>
          </a:bodyPr>
          <a:lstStyle/>
          <a:p>
            <a:r>
              <a:rPr lang="en-US" sz="4200" dirty="0"/>
              <a:t>S</a:t>
            </a:r>
            <a:r>
              <a:rPr lang="en-US" sz="4200" baseline="-25000" dirty="0"/>
              <a:t>t</a:t>
            </a:r>
            <a:r>
              <a:rPr lang="en-US" sz="4200" dirty="0"/>
              <a:t> = f(W * S</a:t>
            </a:r>
            <a:r>
              <a:rPr lang="en-US" sz="4200" baseline="-25000" dirty="0"/>
              <a:t>t-1</a:t>
            </a:r>
            <a:r>
              <a:rPr lang="en-US" sz="4200" dirty="0"/>
              <a:t> + U * </a:t>
            </a:r>
            <a:r>
              <a:rPr lang="en-US" sz="4200" dirty="0" err="1"/>
              <a:t>X</a:t>
            </a:r>
            <a:r>
              <a:rPr lang="en-US" sz="4200" baseline="-25000" dirty="0" err="1"/>
              <a:t>t</a:t>
            </a:r>
            <a:r>
              <a:rPr lang="en-US" sz="4200" dirty="0"/>
              <a:t>)</a:t>
            </a:r>
          </a:p>
          <a:p>
            <a:r>
              <a:rPr lang="en-US" sz="4200" dirty="0" err="1"/>
              <a:t>O</a:t>
            </a:r>
            <a:r>
              <a:rPr lang="en-US" sz="4200" baseline="-25000" dirty="0" err="1"/>
              <a:t>t</a:t>
            </a:r>
            <a:r>
              <a:rPr lang="en-US" sz="4200" dirty="0"/>
              <a:t> = f(</a:t>
            </a:r>
            <a:r>
              <a:rPr lang="en-US" altLang="zh-CN" sz="4200" dirty="0"/>
              <a:t>V</a:t>
            </a:r>
            <a:r>
              <a:rPr lang="en-US" sz="4200" dirty="0"/>
              <a:t> * S</a:t>
            </a:r>
            <a:r>
              <a:rPr lang="en-US" sz="4200" baseline="-25000" dirty="0"/>
              <a:t>t</a:t>
            </a:r>
            <a:r>
              <a:rPr lang="en-US" sz="4200" dirty="0"/>
              <a:t>)</a:t>
            </a:r>
            <a:endParaRPr lang="en-US" sz="4200" baseline="-25000" dirty="0"/>
          </a:p>
        </p:txBody>
      </p:sp>
    </p:spTree>
    <p:extLst>
      <p:ext uri="{BB962C8B-B14F-4D97-AF65-F5344CB8AC3E}">
        <p14:creationId xmlns:p14="http://schemas.microsoft.com/office/powerpoint/2010/main" val="277820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Through Time (BPTT)</a:t>
            </a:r>
          </a:p>
        </p:txBody>
      </p:sp>
      <p:pic>
        <p:nvPicPr>
          <p:cNvPr id="4" name="Picture 3"/>
          <p:cNvPicPr>
            <a:picLocks noChangeAspect="1"/>
          </p:cNvPicPr>
          <p:nvPr/>
        </p:nvPicPr>
        <p:blipFill>
          <a:blip r:embed="rId2"/>
          <a:stretch>
            <a:fillRect/>
          </a:stretch>
        </p:blipFill>
        <p:spPr>
          <a:xfrm>
            <a:off x="1544412" y="1211574"/>
            <a:ext cx="8524147" cy="5301048"/>
          </a:xfrm>
          <a:prstGeom prst="rect">
            <a:avLst/>
          </a:prstGeom>
        </p:spPr>
      </p:pic>
      <p:sp>
        <p:nvSpPr>
          <p:cNvPr id="3" name="TextBox 2"/>
          <p:cNvSpPr txBox="1"/>
          <p:nvPr/>
        </p:nvSpPr>
        <p:spPr>
          <a:xfrm>
            <a:off x="3657600" y="1767840"/>
            <a:ext cx="338554" cy="369332"/>
          </a:xfrm>
          <a:prstGeom prst="rect">
            <a:avLst/>
          </a:prstGeom>
          <a:noFill/>
        </p:spPr>
        <p:txBody>
          <a:bodyPr wrap="none" rtlCol="0">
            <a:spAutoFit/>
          </a:bodyPr>
          <a:lstStyle/>
          <a:p>
            <a:r>
              <a:rPr lang="en-US" sz="1800" dirty="0"/>
              <a:t>V</a:t>
            </a:r>
          </a:p>
        </p:txBody>
      </p:sp>
      <p:sp>
        <p:nvSpPr>
          <p:cNvPr id="9" name="TextBox 8"/>
          <p:cNvSpPr txBox="1"/>
          <p:nvPr/>
        </p:nvSpPr>
        <p:spPr>
          <a:xfrm>
            <a:off x="3302152" y="2169908"/>
            <a:ext cx="402674" cy="369332"/>
          </a:xfrm>
          <a:prstGeom prst="rect">
            <a:avLst/>
          </a:prstGeom>
          <a:noFill/>
        </p:spPr>
        <p:txBody>
          <a:bodyPr wrap="none" rtlCol="0">
            <a:spAutoFit/>
          </a:bodyPr>
          <a:lstStyle/>
          <a:p>
            <a:r>
              <a:rPr lang="en-US" dirty="0"/>
              <a:t>W</a:t>
            </a:r>
            <a:endParaRPr lang="en-US" sz="1800" dirty="0"/>
          </a:p>
        </p:txBody>
      </p:sp>
      <p:sp>
        <p:nvSpPr>
          <p:cNvPr id="10" name="TextBox 9"/>
          <p:cNvSpPr txBox="1"/>
          <p:nvPr/>
        </p:nvSpPr>
        <p:spPr>
          <a:xfrm>
            <a:off x="3657600" y="2851129"/>
            <a:ext cx="351378" cy="369332"/>
          </a:xfrm>
          <a:prstGeom prst="rect">
            <a:avLst/>
          </a:prstGeom>
          <a:noFill/>
        </p:spPr>
        <p:txBody>
          <a:bodyPr wrap="none" rtlCol="0">
            <a:spAutoFit/>
          </a:bodyPr>
          <a:lstStyle/>
          <a:p>
            <a:r>
              <a:rPr lang="en-US" dirty="0"/>
              <a:t>U</a:t>
            </a:r>
            <a:endParaRPr lang="en-US" sz="1800" dirty="0"/>
          </a:p>
        </p:txBody>
      </p:sp>
      <p:sp>
        <p:nvSpPr>
          <p:cNvPr id="11" name="TextBox 10"/>
          <p:cNvSpPr txBox="1"/>
          <p:nvPr/>
        </p:nvSpPr>
        <p:spPr>
          <a:xfrm>
            <a:off x="4656983" y="1767840"/>
            <a:ext cx="338554" cy="369332"/>
          </a:xfrm>
          <a:prstGeom prst="rect">
            <a:avLst/>
          </a:prstGeom>
          <a:noFill/>
        </p:spPr>
        <p:txBody>
          <a:bodyPr wrap="none" rtlCol="0">
            <a:spAutoFit/>
          </a:bodyPr>
          <a:lstStyle/>
          <a:p>
            <a:r>
              <a:rPr lang="en-US" sz="1800" dirty="0"/>
              <a:t>V</a:t>
            </a:r>
          </a:p>
        </p:txBody>
      </p:sp>
      <p:sp>
        <p:nvSpPr>
          <p:cNvPr id="12" name="TextBox 11"/>
          <p:cNvSpPr txBox="1"/>
          <p:nvPr/>
        </p:nvSpPr>
        <p:spPr>
          <a:xfrm>
            <a:off x="4301535" y="2169908"/>
            <a:ext cx="402674" cy="369332"/>
          </a:xfrm>
          <a:prstGeom prst="rect">
            <a:avLst/>
          </a:prstGeom>
          <a:noFill/>
        </p:spPr>
        <p:txBody>
          <a:bodyPr wrap="none" rtlCol="0">
            <a:spAutoFit/>
          </a:bodyPr>
          <a:lstStyle/>
          <a:p>
            <a:r>
              <a:rPr lang="en-US" dirty="0"/>
              <a:t>W</a:t>
            </a:r>
            <a:endParaRPr lang="en-US" sz="1800" dirty="0"/>
          </a:p>
        </p:txBody>
      </p:sp>
      <p:sp>
        <p:nvSpPr>
          <p:cNvPr id="13" name="TextBox 12"/>
          <p:cNvSpPr txBox="1"/>
          <p:nvPr/>
        </p:nvSpPr>
        <p:spPr>
          <a:xfrm>
            <a:off x="4656983" y="2851129"/>
            <a:ext cx="351378" cy="369332"/>
          </a:xfrm>
          <a:prstGeom prst="rect">
            <a:avLst/>
          </a:prstGeom>
          <a:noFill/>
        </p:spPr>
        <p:txBody>
          <a:bodyPr wrap="none" rtlCol="0">
            <a:spAutoFit/>
          </a:bodyPr>
          <a:lstStyle/>
          <a:p>
            <a:r>
              <a:rPr lang="en-US" dirty="0"/>
              <a:t>U</a:t>
            </a:r>
            <a:endParaRPr lang="en-US" sz="1800" dirty="0"/>
          </a:p>
        </p:txBody>
      </p:sp>
      <p:sp>
        <p:nvSpPr>
          <p:cNvPr id="14" name="TextBox 13"/>
          <p:cNvSpPr txBox="1"/>
          <p:nvPr/>
        </p:nvSpPr>
        <p:spPr>
          <a:xfrm>
            <a:off x="5562354" y="1767840"/>
            <a:ext cx="338554" cy="369332"/>
          </a:xfrm>
          <a:prstGeom prst="rect">
            <a:avLst/>
          </a:prstGeom>
          <a:noFill/>
        </p:spPr>
        <p:txBody>
          <a:bodyPr wrap="none" rtlCol="0">
            <a:spAutoFit/>
          </a:bodyPr>
          <a:lstStyle/>
          <a:p>
            <a:r>
              <a:rPr lang="en-US" sz="1800" dirty="0"/>
              <a:t>V</a:t>
            </a:r>
          </a:p>
        </p:txBody>
      </p:sp>
      <p:sp>
        <p:nvSpPr>
          <p:cNvPr id="15" name="TextBox 14"/>
          <p:cNvSpPr txBox="1"/>
          <p:nvPr/>
        </p:nvSpPr>
        <p:spPr>
          <a:xfrm>
            <a:off x="5206906" y="2169908"/>
            <a:ext cx="402674" cy="369332"/>
          </a:xfrm>
          <a:prstGeom prst="rect">
            <a:avLst/>
          </a:prstGeom>
          <a:noFill/>
        </p:spPr>
        <p:txBody>
          <a:bodyPr wrap="none" rtlCol="0">
            <a:spAutoFit/>
          </a:bodyPr>
          <a:lstStyle/>
          <a:p>
            <a:r>
              <a:rPr lang="en-US" dirty="0"/>
              <a:t>W</a:t>
            </a:r>
            <a:endParaRPr lang="en-US" sz="1800" dirty="0"/>
          </a:p>
        </p:txBody>
      </p:sp>
      <p:sp>
        <p:nvSpPr>
          <p:cNvPr id="16" name="TextBox 15"/>
          <p:cNvSpPr txBox="1"/>
          <p:nvPr/>
        </p:nvSpPr>
        <p:spPr>
          <a:xfrm>
            <a:off x="5562354" y="2851129"/>
            <a:ext cx="351378" cy="369332"/>
          </a:xfrm>
          <a:prstGeom prst="rect">
            <a:avLst/>
          </a:prstGeom>
          <a:noFill/>
        </p:spPr>
        <p:txBody>
          <a:bodyPr wrap="none" rtlCol="0">
            <a:spAutoFit/>
          </a:bodyPr>
          <a:lstStyle/>
          <a:p>
            <a:r>
              <a:rPr lang="en-US" dirty="0"/>
              <a:t>U</a:t>
            </a:r>
            <a:endParaRPr lang="en-US" sz="1800" dirty="0"/>
          </a:p>
        </p:txBody>
      </p:sp>
      <p:sp>
        <p:nvSpPr>
          <p:cNvPr id="17" name="TextBox 16"/>
          <p:cNvSpPr txBox="1"/>
          <p:nvPr/>
        </p:nvSpPr>
        <p:spPr>
          <a:xfrm>
            <a:off x="6531845" y="1767840"/>
            <a:ext cx="338554" cy="369332"/>
          </a:xfrm>
          <a:prstGeom prst="rect">
            <a:avLst/>
          </a:prstGeom>
          <a:noFill/>
        </p:spPr>
        <p:txBody>
          <a:bodyPr wrap="none" rtlCol="0">
            <a:spAutoFit/>
          </a:bodyPr>
          <a:lstStyle/>
          <a:p>
            <a:r>
              <a:rPr lang="en-US" sz="1800" dirty="0"/>
              <a:t>V</a:t>
            </a:r>
          </a:p>
        </p:txBody>
      </p:sp>
      <p:sp>
        <p:nvSpPr>
          <p:cNvPr id="18" name="TextBox 17"/>
          <p:cNvSpPr txBox="1"/>
          <p:nvPr/>
        </p:nvSpPr>
        <p:spPr>
          <a:xfrm>
            <a:off x="6176397" y="2169908"/>
            <a:ext cx="402674" cy="369332"/>
          </a:xfrm>
          <a:prstGeom prst="rect">
            <a:avLst/>
          </a:prstGeom>
          <a:noFill/>
        </p:spPr>
        <p:txBody>
          <a:bodyPr wrap="none" rtlCol="0">
            <a:spAutoFit/>
          </a:bodyPr>
          <a:lstStyle/>
          <a:p>
            <a:r>
              <a:rPr lang="en-US" dirty="0"/>
              <a:t>W</a:t>
            </a:r>
            <a:endParaRPr lang="en-US" sz="1800" dirty="0"/>
          </a:p>
        </p:txBody>
      </p:sp>
      <p:sp>
        <p:nvSpPr>
          <p:cNvPr id="19" name="TextBox 18"/>
          <p:cNvSpPr txBox="1"/>
          <p:nvPr/>
        </p:nvSpPr>
        <p:spPr>
          <a:xfrm>
            <a:off x="6531845" y="2851129"/>
            <a:ext cx="351378" cy="369332"/>
          </a:xfrm>
          <a:prstGeom prst="rect">
            <a:avLst/>
          </a:prstGeom>
          <a:noFill/>
        </p:spPr>
        <p:txBody>
          <a:bodyPr wrap="none" rtlCol="0">
            <a:spAutoFit/>
          </a:bodyPr>
          <a:lstStyle/>
          <a:p>
            <a:r>
              <a:rPr lang="en-US" dirty="0"/>
              <a:t>U</a:t>
            </a:r>
            <a:endParaRPr lang="en-US" sz="1800" dirty="0"/>
          </a:p>
        </p:txBody>
      </p:sp>
      <p:sp>
        <p:nvSpPr>
          <p:cNvPr id="20" name="TextBox 19"/>
          <p:cNvSpPr txBox="1"/>
          <p:nvPr/>
        </p:nvSpPr>
        <p:spPr>
          <a:xfrm>
            <a:off x="7441237" y="1767840"/>
            <a:ext cx="338554" cy="369332"/>
          </a:xfrm>
          <a:prstGeom prst="rect">
            <a:avLst/>
          </a:prstGeom>
          <a:noFill/>
        </p:spPr>
        <p:txBody>
          <a:bodyPr wrap="none" rtlCol="0">
            <a:spAutoFit/>
          </a:bodyPr>
          <a:lstStyle/>
          <a:p>
            <a:r>
              <a:rPr lang="en-US" sz="1800" dirty="0"/>
              <a:t>V</a:t>
            </a:r>
          </a:p>
        </p:txBody>
      </p:sp>
      <p:sp>
        <p:nvSpPr>
          <p:cNvPr id="21" name="TextBox 20"/>
          <p:cNvSpPr txBox="1"/>
          <p:nvPr/>
        </p:nvSpPr>
        <p:spPr>
          <a:xfrm>
            <a:off x="7085789" y="2169908"/>
            <a:ext cx="402674" cy="369332"/>
          </a:xfrm>
          <a:prstGeom prst="rect">
            <a:avLst/>
          </a:prstGeom>
          <a:noFill/>
        </p:spPr>
        <p:txBody>
          <a:bodyPr wrap="none" rtlCol="0">
            <a:spAutoFit/>
          </a:bodyPr>
          <a:lstStyle/>
          <a:p>
            <a:r>
              <a:rPr lang="en-US" dirty="0"/>
              <a:t>W</a:t>
            </a:r>
            <a:endParaRPr lang="en-US" sz="1800" dirty="0"/>
          </a:p>
        </p:txBody>
      </p:sp>
      <p:sp>
        <p:nvSpPr>
          <p:cNvPr id="22" name="TextBox 21"/>
          <p:cNvSpPr txBox="1"/>
          <p:nvPr/>
        </p:nvSpPr>
        <p:spPr>
          <a:xfrm>
            <a:off x="7441237" y="2851129"/>
            <a:ext cx="351378" cy="369332"/>
          </a:xfrm>
          <a:prstGeom prst="rect">
            <a:avLst/>
          </a:prstGeom>
          <a:noFill/>
        </p:spPr>
        <p:txBody>
          <a:bodyPr wrap="none" rtlCol="0">
            <a:spAutoFit/>
          </a:bodyPr>
          <a:lstStyle/>
          <a:p>
            <a:r>
              <a:rPr lang="en-US" dirty="0"/>
              <a:t>U</a:t>
            </a:r>
            <a:endParaRPr lang="en-US" sz="1800" dirty="0"/>
          </a:p>
        </p:txBody>
      </p:sp>
    </p:spTree>
    <p:extLst>
      <p:ext uri="{BB962C8B-B14F-4D97-AF65-F5344CB8AC3E}">
        <p14:creationId xmlns:p14="http://schemas.microsoft.com/office/powerpoint/2010/main" val="398182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Explosion/ Vanish</a:t>
            </a:r>
          </a:p>
        </p:txBody>
      </p:sp>
      <p:pic>
        <p:nvPicPr>
          <p:cNvPr id="4" name="Picture 3"/>
          <p:cNvPicPr>
            <a:picLocks noChangeAspect="1"/>
          </p:cNvPicPr>
          <p:nvPr/>
        </p:nvPicPr>
        <p:blipFill>
          <a:blip r:embed="rId2"/>
          <a:stretch>
            <a:fillRect/>
          </a:stretch>
        </p:blipFill>
        <p:spPr>
          <a:xfrm>
            <a:off x="213360" y="1165923"/>
            <a:ext cx="7257670" cy="2721193"/>
          </a:xfrm>
          <a:prstGeom prst="rect">
            <a:avLst/>
          </a:prstGeom>
        </p:spPr>
      </p:pic>
      <p:sp>
        <p:nvSpPr>
          <p:cNvPr id="6" name="TextBox 5"/>
          <p:cNvSpPr txBox="1"/>
          <p:nvPr/>
        </p:nvSpPr>
        <p:spPr>
          <a:xfrm>
            <a:off x="508000" y="3790527"/>
            <a:ext cx="6861430" cy="2677656"/>
          </a:xfrm>
          <a:prstGeom prst="rect">
            <a:avLst/>
          </a:prstGeom>
          <a:noFill/>
        </p:spPr>
        <p:txBody>
          <a:bodyPr wrap="none" rtlCol="0">
            <a:spAutoFit/>
          </a:bodyPr>
          <a:lstStyle/>
          <a:p>
            <a:r>
              <a:rPr lang="en-US" sz="2800" dirty="0" err="1"/>
              <a:t>dE</a:t>
            </a:r>
            <a:r>
              <a:rPr lang="en-US" sz="2800" dirty="0"/>
              <a:t>/</a:t>
            </a:r>
            <a:r>
              <a:rPr lang="en-US" sz="2800" dirty="0" err="1"/>
              <a:t>dW</a:t>
            </a:r>
            <a:r>
              <a:rPr lang="en-US" sz="2800" dirty="0"/>
              <a:t> = f’(S</a:t>
            </a:r>
            <a:r>
              <a:rPr lang="en-US" sz="2800" baseline="-25000" dirty="0"/>
              <a:t>t-1</a:t>
            </a:r>
            <a:r>
              <a:rPr lang="en-US" sz="2800" dirty="0"/>
              <a:t>)* f’(S</a:t>
            </a:r>
            <a:r>
              <a:rPr lang="en-US" sz="2800" baseline="-25000" dirty="0"/>
              <a:t>t-2</a:t>
            </a:r>
            <a:r>
              <a:rPr lang="en-US" sz="2800" dirty="0"/>
              <a:t>)* f’(S</a:t>
            </a:r>
            <a:r>
              <a:rPr lang="en-US" sz="2800" baseline="-25000" dirty="0"/>
              <a:t>t-3</a:t>
            </a:r>
            <a:r>
              <a:rPr lang="en-US" sz="2800" dirty="0"/>
              <a:t>) * … *f’(S</a:t>
            </a:r>
            <a:r>
              <a:rPr lang="en-US" sz="2800" baseline="-25000" dirty="0"/>
              <a:t>t-n</a:t>
            </a:r>
            <a:r>
              <a:rPr lang="en-US" sz="2800" dirty="0"/>
              <a:t>)</a:t>
            </a:r>
          </a:p>
          <a:p>
            <a:endParaRPr lang="en-US" sz="2800" dirty="0"/>
          </a:p>
          <a:p>
            <a:r>
              <a:rPr lang="en-US" sz="2800" dirty="0"/>
              <a:t>f’(S) &gt;1  </a:t>
            </a:r>
            <a:r>
              <a:rPr lang="en-US" sz="2800" dirty="0">
                <a:sym typeface="Wingdings" panose="05000000000000000000" pitchFamily="2" charset="2"/>
              </a:rPr>
              <a:t> explosion</a:t>
            </a:r>
          </a:p>
          <a:p>
            <a:r>
              <a:rPr lang="en-US" sz="2800" dirty="0">
                <a:sym typeface="Wingdings" panose="05000000000000000000" pitchFamily="2" charset="2"/>
              </a:rPr>
              <a:t>f’(S) &lt;1   vanish</a:t>
            </a:r>
          </a:p>
          <a:p>
            <a:endParaRPr lang="en-US" sz="2800" dirty="0">
              <a:sym typeface="Wingdings" panose="05000000000000000000" pitchFamily="2" charset="2"/>
            </a:endParaRPr>
          </a:p>
          <a:p>
            <a:r>
              <a:rPr lang="en-US" sz="2800" dirty="0">
                <a:sym typeface="Wingdings" panose="05000000000000000000" pitchFamily="2" charset="2"/>
              </a:rPr>
              <a:t>tanh(), sigmoid(), </a:t>
            </a:r>
            <a:r>
              <a:rPr lang="en-US" sz="2800" dirty="0" err="1">
                <a:sym typeface="Wingdings" panose="05000000000000000000" pitchFamily="2" charset="2"/>
              </a:rPr>
              <a:t>ReLU</a:t>
            </a:r>
            <a:r>
              <a:rPr lang="en-US" sz="2800" dirty="0">
                <a:sym typeface="Wingdings" panose="05000000000000000000" pitchFamily="2" charset="2"/>
              </a:rPr>
              <a:t>()</a:t>
            </a:r>
            <a:endParaRPr lang="en-US" sz="2800" dirty="0"/>
          </a:p>
        </p:txBody>
      </p:sp>
      <p:sp>
        <p:nvSpPr>
          <p:cNvPr id="7" name="Rectangle 6"/>
          <p:cNvSpPr/>
          <p:nvPr/>
        </p:nvSpPr>
        <p:spPr>
          <a:xfrm>
            <a:off x="7816470" y="68574"/>
            <a:ext cx="4243450" cy="6494085"/>
          </a:xfrm>
          <a:prstGeom prst="rect">
            <a:avLst/>
          </a:prstGeom>
        </p:spPr>
        <p:txBody>
          <a:bodyPr wrap="square">
            <a:spAutoFit/>
          </a:bodyPr>
          <a:lstStyle/>
          <a:p>
            <a:r>
              <a:rPr lang="en-US" sz="1600" b="1" dirty="0">
                <a:solidFill>
                  <a:srgbClr val="FF0000"/>
                </a:solidFill>
                <a:latin typeface="lato"/>
              </a:rPr>
              <a:t>Shanghai</a:t>
            </a:r>
            <a:r>
              <a:rPr lang="en-US" sz="1600" dirty="0">
                <a:solidFill>
                  <a:srgbClr val="505050"/>
                </a:solidFill>
                <a:latin typeface="lato"/>
              </a:rPr>
              <a:t> is administratively equal to a province and is divided into 16 county-level districts. Even though every district has its own urban core, the real city center is between Bund to the east, Nanjing Rd to the north, Old City Temple and </a:t>
            </a:r>
            <a:r>
              <a:rPr lang="en-US" sz="1600" dirty="0" err="1">
                <a:solidFill>
                  <a:srgbClr val="505050"/>
                </a:solidFill>
                <a:latin typeface="lato"/>
              </a:rPr>
              <a:t>Huaihai</a:t>
            </a:r>
            <a:r>
              <a:rPr lang="en-US" sz="1600" dirty="0">
                <a:solidFill>
                  <a:srgbClr val="505050"/>
                </a:solidFill>
                <a:latin typeface="lato"/>
              </a:rPr>
              <a:t> Road to the south. Prominent central business areas include </a:t>
            </a:r>
            <a:r>
              <a:rPr lang="en-US" sz="1600" dirty="0" err="1">
                <a:solidFill>
                  <a:srgbClr val="505050"/>
                </a:solidFill>
                <a:latin typeface="lato"/>
              </a:rPr>
              <a:t>Lujiazui</a:t>
            </a:r>
            <a:r>
              <a:rPr lang="en-US" sz="1600" dirty="0">
                <a:solidFill>
                  <a:srgbClr val="505050"/>
                </a:solidFill>
                <a:latin typeface="lato"/>
              </a:rPr>
              <a:t> on the east bank of the Huangpu River, and The Bund and </a:t>
            </a:r>
            <a:r>
              <a:rPr lang="en-US" sz="1600" dirty="0" err="1">
                <a:solidFill>
                  <a:srgbClr val="505050"/>
                </a:solidFill>
                <a:latin typeface="lato"/>
              </a:rPr>
              <a:t>Hongqiao</a:t>
            </a:r>
            <a:r>
              <a:rPr lang="en-US" sz="1600" dirty="0">
                <a:solidFill>
                  <a:srgbClr val="505050"/>
                </a:solidFill>
                <a:latin typeface="lato"/>
              </a:rPr>
              <a:t> areas in the west bank of the Huangpu River. The city hall and major administration units are located in Huangpu District, which also serve as a commercial area, including the famous Nanjing Road. Other major commercial areas include </a:t>
            </a:r>
            <a:r>
              <a:rPr lang="en-US" sz="1600" dirty="0" err="1">
                <a:solidFill>
                  <a:srgbClr val="505050"/>
                </a:solidFill>
                <a:latin typeface="lato"/>
              </a:rPr>
              <a:t>Xintiandi</a:t>
            </a:r>
            <a:r>
              <a:rPr lang="en-US" sz="1600" dirty="0">
                <a:solidFill>
                  <a:srgbClr val="505050"/>
                </a:solidFill>
                <a:latin typeface="lato"/>
              </a:rPr>
              <a:t> and the classy </a:t>
            </a:r>
            <a:r>
              <a:rPr lang="en-US" sz="1600" dirty="0" err="1">
                <a:solidFill>
                  <a:srgbClr val="505050"/>
                </a:solidFill>
                <a:latin typeface="lato"/>
              </a:rPr>
              <a:t>Huaihai</a:t>
            </a:r>
            <a:r>
              <a:rPr lang="en-US" sz="1600" dirty="0">
                <a:solidFill>
                  <a:srgbClr val="505050"/>
                </a:solidFill>
                <a:latin typeface="lato"/>
              </a:rPr>
              <a:t> Road (previously Avenue Joffre) in Huangpu District and </a:t>
            </a:r>
            <a:r>
              <a:rPr lang="en-US" sz="1600" dirty="0" err="1">
                <a:solidFill>
                  <a:srgbClr val="505050"/>
                </a:solidFill>
                <a:latin typeface="lato"/>
              </a:rPr>
              <a:t>Xujiahui</a:t>
            </a:r>
            <a:r>
              <a:rPr lang="en-US" sz="1600" dirty="0">
                <a:solidFill>
                  <a:srgbClr val="505050"/>
                </a:solidFill>
                <a:latin typeface="lato"/>
              </a:rPr>
              <a:t> (formerly Romanized as </a:t>
            </a:r>
            <a:r>
              <a:rPr lang="en-US" sz="1600" dirty="0" err="1">
                <a:solidFill>
                  <a:srgbClr val="505050"/>
                </a:solidFill>
                <a:latin typeface="lato"/>
              </a:rPr>
              <a:t>Zikawei</a:t>
            </a:r>
            <a:r>
              <a:rPr lang="en-US" sz="1600" dirty="0">
                <a:solidFill>
                  <a:srgbClr val="505050"/>
                </a:solidFill>
                <a:latin typeface="lato"/>
              </a:rPr>
              <a:t> or </a:t>
            </a:r>
            <a:r>
              <a:rPr lang="en-US" sz="1600" dirty="0" err="1">
                <a:solidFill>
                  <a:srgbClr val="505050"/>
                </a:solidFill>
                <a:latin typeface="lato"/>
              </a:rPr>
              <a:t>Siccawei</a:t>
            </a:r>
            <a:r>
              <a:rPr lang="en-US" sz="1600" dirty="0">
                <a:solidFill>
                  <a:srgbClr val="505050"/>
                </a:solidFill>
                <a:latin typeface="lato"/>
              </a:rPr>
              <a:t>, reflecting the </a:t>
            </a:r>
            <a:r>
              <a:rPr lang="en-US" sz="1600" b="1" dirty="0">
                <a:solidFill>
                  <a:srgbClr val="FF0000"/>
                </a:solidFill>
                <a:latin typeface="lato"/>
              </a:rPr>
              <a:t>Shanghainese</a:t>
            </a:r>
            <a:r>
              <a:rPr lang="en-US" sz="1600" dirty="0">
                <a:solidFill>
                  <a:srgbClr val="505050"/>
                </a:solidFill>
                <a:latin typeface="lato"/>
              </a:rPr>
              <a:t> pronunciation) in </a:t>
            </a:r>
            <a:r>
              <a:rPr lang="en-US" sz="1600" dirty="0" err="1">
                <a:solidFill>
                  <a:srgbClr val="505050"/>
                </a:solidFill>
                <a:latin typeface="lato"/>
              </a:rPr>
              <a:t>Xuhui</a:t>
            </a:r>
            <a:r>
              <a:rPr lang="en-US" sz="1600" dirty="0">
                <a:solidFill>
                  <a:srgbClr val="505050"/>
                </a:solidFill>
                <a:latin typeface="lato"/>
              </a:rPr>
              <a:t> District. Many universities in Shanghai are located in residential areas of </a:t>
            </a:r>
            <a:r>
              <a:rPr lang="en-US" sz="1600" dirty="0" err="1">
                <a:solidFill>
                  <a:srgbClr val="505050"/>
                </a:solidFill>
                <a:latin typeface="lato"/>
              </a:rPr>
              <a:t>Yangpu</a:t>
            </a:r>
            <a:r>
              <a:rPr lang="en-US" sz="1600" dirty="0">
                <a:solidFill>
                  <a:srgbClr val="505050"/>
                </a:solidFill>
                <a:latin typeface="lato"/>
              </a:rPr>
              <a:t> District and </a:t>
            </a:r>
            <a:r>
              <a:rPr lang="en-US" sz="1600" dirty="0" err="1">
                <a:solidFill>
                  <a:srgbClr val="505050"/>
                </a:solidFill>
                <a:latin typeface="lato"/>
              </a:rPr>
              <a:t>Putuo</a:t>
            </a:r>
            <a:r>
              <a:rPr lang="en-US" sz="1600" dirty="0">
                <a:solidFill>
                  <a:srgbClr val="505050"/>
                </a:solidFill>
                <a:latin typeface="lato"/>
              </a:rPr>
              <a:t> District.</a:t>
            </a:r>
          </a:p>
          <a:p>
            <a:r>
              <a:rPr lang="en-US" sz="1600" dirty="0">
                <a:solidFill>
                  <a:srgbClr val="505050"/>
                </a:solidFill>
                <a:latin typeface="lato"/>
              </a:rPr>
              <a:t>(from Wikipedia)</a:t>
            </a:r>
            <a:endParaRPr lang="en-US" sz="1600" dirty="0"/>
          </a:p>
        </p:txBody>
      </p:sp>
    </p:spTree>
    <p:extLst>
      <p:ext uri="{BB962C8B-B14F-4D97-AF65-F5344CB8AC3E}">
        <p14:creationId xmlns:p14="http://schemas.microsoft.com/office/powerpoint/2010/main" val="224167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RNN</a:t>
            </a:r>
          </a:p>
        </p:txBody>
      </p:sp>
      <p:pic>
        <p:nvPicPr>
          <p:cNvPr id="4" name="Picture 3"/>
          <p:cNvPicPr>
            <a:picLocks noChangeAspect="1"/>
          </p:cNvPicPr>
          <p:nvPr/>
        </p:nvPicPr>
        <p:blipFill>
          <a:blip r:embed="rId2"/>
          <a:stretch>
            <a:fillRect/>
          </a:stretch>
        </p:blipFill>
        <p:spPr>
          <a:xfrm>
            <a:off x="2452687" y="2043112"/>
            <a:ext cx="7286625" cy="2771775"/>
          </a:xfrm>
          <a:prstGeom prst="rect">
            <a:avLst/>
          </a:prstGeom>
        </p:spPr>
      </p:pic>
    </p:spTree>
    <p:extLst>
      <p:ext uri="{BB962C8B-B14F-4D97-AF65-F5344CB8AC3E}">
        <p14:creationId xmlns:p14="http://schemas.microsoft.com/office/powerpoint/2010/main" val="381476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(Long-Short-Term-Memory)</a:t>
            </a:r>
          </a:p>
        </p:txBody>
      </p:sp>
      <p:pic>
        <p:nvPicPr>
          <p:cNvPr id="4" name="Picture 3"/>
          <p:cNvPicPr>
            <a:picLocks noChangeAspect="1"/>
          </p:cNvPicPr>
          <p:nvPr/>
        </p:nvPicPr>
        <p:blipFill>
          <a:blip r:embed="rId2"/>
          <a:stretch>
            <a:fillRect/>
          </a:stretch>
        </p:blipFill>
        <p:spPr>
          <a:xfrm>
            <a:off x="1696721" y="1211574"/>
            <a:ext cx="8396642" cy="3494051"/>
          </a:xfrm>
          <a:prstGeom prst="rect">
            <a:avLst/>
          </a:prstGeom>
        </p:spPr>
      </p:pic>
      <p:pic>
        <p:nvPicPr>
          <p:cNvPr id="5" name="Picture 4"/>
          <p:cNvPicPr>
            <a:picLocks noChangeAspect="1"/>
          </p:cNvPicPr>
          <p:nvPr/>
        </p:nvPicPr>
        <p:blipFill>
          <a:blip r:embed="rId3"/>
          <a:stretch>
            <a:fillRect/>
          </a:stretch>
        </p:blipFill>
        <p:spPr>
          <a:xfrm>
            <a:off x="2405402" y="5001889"/>
            <a:ext cx="7687961" cy="1439126"/>
          </a:xfrm>
          <a:prstGeom prst="rect">
            <a:avLst/>
          </a:prstGeom>
        </p:spPr>
      </p:pic>
    </p:spTree>
    <p:extLst>
      <p:ext uri="{BB962C8B-B14F-4D97-AF65-F5344CB8AC3E}">
        <p14:creationId xmlns:p14="http://schemas.microsoft.com/office/powerpoint/2010/main" val="21789193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1457</TotalTime>
  <Words>341</Words>
  <Application>Microsoft Office PowerPoint</Application>
  <PresentationFormat>Widescreen</PresentationFormat>
  <Paragraphs>72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lato</vt:lpstr>
      <vt:lpstr>黑体</vt:lpstr>
      <vt:lpstr>Arial</vt:lpstr>
      <vt:lpstr>Wingdings</vt:lpstr>
      <vt:lpstr>Default Theme</vt:lpstr>
      <vt:lpstr>Deep Learning: using recurrent neural network for sequential learning</vt:lpstr>
      <vt:lpstr>Neural Network</vt:lpstr>
      <vt:lpstr>Convolutional Neural Network</vt:lpstr>
      <vt:lpstr>CNN vs RNN</vt:lpstr>
      <vt:lpstr>Recurrent Neural Network</vt:lpstr>
      <vt:lpstr>Back Propagation Through Time (BPTT)</vt:lpstr>
      <vt:lpstr>Gradient Explosion/ Vanish</vt:lpstr>
      <vt:lpstr>Vanilla RNN</vt:lpstr>
      <vt:lpstr>LSTM (Long-Short-Term-Memory)</vt:lpstr>
      <vt:lpstr>Hidden state pass</vt:lpstr>
      <vt:lpstr>Forget Gate</vt:lpstr>
      <vt:lpstr>Input Gate</vt:lpstr>
      <vt:lpstr>Hidden state update</vt:lpstr>
      <vt:lpstr>Output Gate</vt:lpstr>
      <vt:lpstr>GRU</vt:lpstr>
      <vt:lpstr>Char-RNN</vt:lpstr>
      <vt:lpstr>Bi-Direction RNN</vt:lpstr>
      <vt:lpstr>Bi-Direction + Multi Layer RNN</vt:lpstr>
      <vt:lpstr>Example </vt:lpstr>
      <vt:lpstr>Example</vt:lpstr>
      <vt:lpstr>PowerPoint Presentation</vt:lpstr>
      <vt:lpstr>PowerPoint Presentation</vt:lpstr>
      <vt:lpstr>PowerPoint Presentation</vt:lpstr>
      <vt:lpstr>Ref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84</cp:revision>
  <dcterms:created xsi:type="dcterms:W3CDTF">2017-05-16T01:21:07Z</dcterms:created>
  <dcterms:modified xsi:type="dcterms:W3CDTF">2017-10-11T00:33:52Z</dcterms:modified>
</cp:coreProperties>
</file>